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27"/>
  </p:handoutMasterIdLst>
  <p:sldIdLst>
    <p:sldId id="294" r:id="rId2"/>
    <p:sldId id="298" r:id="rId3"/>
    <p:sldId id="318" r:id="rId4"/>
    <p:sldId id="328" r:id="rId5"/>
    <p:sldId id="265" r:id="rId6"/>
    <p:sldId id="270" r:id="rId7"/>
    <p:sldId id="286" r:id="rId8"/>
    <p:sldId id="264" r:id="rId9"/>
    <p:sldId id="266" r:id="rId10"/>
    <p:sldId id="272" r:id="rId11"/>
    <p:sldId id="273" r:id="rId12"/>
    <p:sldId id="281" r:id="rId13"/>
    <p:sldId id="327" r:id="rId14"/>
    <p:sldId id="316" r:id="rId15"/>
    <p:sldId id="313" r:id="rId16"/>
    <p:sldId id="277" r:id="rId17"/>
    <p:sldId id="314" r:id="rId18"/>
    <p:sldId id="325" r:id="rId19"/>
    <p:sldId id="307" r:id="rId20"/>
    <p:sldId id="309" r:id="rId21"/>
    <p:sldId id="310" r:id="rId22"/>
    <p:sldId id="311" r:id="rId23"/>
    <p:sldId id="320" r:id="rId24"/>
    <p:sldId id="329" r:id="rId25"/>
    <p:sldId id="332" r:id="rId26"/>
  </p:sldIdLst>
  <p:sldSz cx="9144000" cy="6858000" type="screen4x3"/>
  <p:notesSz cx="7019925" cy="9269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6" d="100"/>
          <a:sy n="106" d="100"/>
        </p:scale>
        <p:origin x="137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6E2E2E-B98F-43D8-979A-27EBEAA408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3BB2C-8267-45D6-A6F5-2C254AC93E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18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07555-47E2-4AF3-A27D-53CFF042CE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853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4505E-3462-43A7-AF82-4F9BF8AD39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13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DCF0D-428E-4D59-9D56-4E728062B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42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47024-5A45-44A3-BD16-7541C1630E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39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CC2EB-2C93-4E39-A58B-C041B0DBD2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383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6D399-08D2-4627-BE98-532BDE18AA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8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189CD-FD17-476E-9A33-509656B680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47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4D207-D31D-49EB-B4B5-332E77293A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2007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7ACD9-64FB-4DCC-AD1A-9A01B6A433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111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01D90-56E8-496B-ADC2-C96E0E42B7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18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6CAA0A98-D621-4FFA-994D-40C7181D469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:\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WordArt 3"/>
          <p:cNvSpPr>
            <a:spLocks noChangeArrowheads="1" noChangeShapeType="1" noTextEdit="1"/>
          </p:cNvSpPr>
          <p:nvPr/>
        </p:nvSpPr>
        <p:spPr bwMode="auto">
          <a:xfrm>
            <a:off x="1524000" y="304800"/>
            <a:ext cx="6629400" cy="2667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"Underground </a:t>
            </a:r>
          </a:p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Electrical</a:t>
            </a:r>
          </a:p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Safety"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S:\genoff\teichman\#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96838"/>
            <a:ext cx="9144000" cy="558800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000" b="1">
                <a:solidFill>
                  <a:srgbClr val="FFFF00"/>
                </a:solidFill>
              </a:rPr>
              <a:t>The two types of electricity used in mining are:</a:t>
            </a:r>
            <a:r>
              <a:rPr lang="en-US" altLang="en-US" sz="3200" b="1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066800" y="4953000"/>
            <a:ext cx="7239000" cy="1320800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“AC” or alternating current and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 “DC” or direct current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nimBg="1" autoUpdateAnimBg="0"/>
      <p:bldP spid="47108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A:\1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381000" y="142875"/>
            <a:ext cx="83820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Why must caution be used when operating or repairing electrical equipment?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81000" y="6096000"/>
            <a:ext cx="8432800" cy="58896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Failure to exercise caution may result in injury.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nimBg="1" autoUpdateAnimBg="0"/>
      <p:bldP spid="6861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1026" descr="A:\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5" name="Text Box 1027"/>
          <p:cNvSpPr txBox="1">
            <a:spLocks noChangeArrowheads="1"/>
          </p:cNvSpPr>
          <p:nvPr/>
        </p:nvSpPr>
        <p:spPr bwMode="auto">
          <a:xfrm>
            <a:off x="0" y="142875"/>
            <a:ext cx="89916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When performing electrical work, always use the proper protective equipment, such as:</a:t>
            </a:r>
          </a:p>
        </p:txBody>
      </p:sp>
      <p:sp>
        <p:nvSpPr>
          <p:cNvPr id="79876" name="Rectangle 1028"/>
          <p:cNvSpPr>
            <a:spLocks noChangeArrowheads="1"/>
          </p:cNvSpPr>
          <p:nvPr/>
        </p:nvSpPr>
        <p:spPr bwMode="auto">
          <a:xfrm>
            <a:off x="990600" y="5638800"/>
            <a:ext cx="73152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  safety glasses, protective gloves, and a properly rated meter.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nimBg="1" autoUpdateAnimBg="0"/>
      <p:bldP spid="7987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: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0" y="142875"/>
            <a:ext cx="89916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What types of accidents can occur while working around electricity?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524000" y="5638800"/>
            <a:ext cx="59436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Electrical shock, electrical burns, and flash burns.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 autoUpdateAnimBg="0"/>
      <p:bldP spid="1127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: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914400" y="5638800"/>
            <a:ext cx="75438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Electricity can be an ignition source for mine fires and explosions.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85800" y="142875"/>
            <a:ext cx="78486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What are some of the other hazards that can result from electricity?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 autoUpdateAnimBg="0"/>
      <p:bldP spid="16388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:\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28600" y="5181600"/>
            <a:ext cx="8763000" cy="1563688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 </a:t>
            </a:r>
            <a:r>
              <a:rPr lang="en-US" altLang="en-US" sz="3200" b="1">
                <a:solidFill>
                  <a:srgbClr val="FF0000"/>
                </a:solidFill>
              </a:rPr>
              <a:t>Arcs can:</a:t>
            </a:r>
            <a:r>
              <a:rPr lang="en-US" altLang="en-US" sz="3200" b="1">
                <a:solidFill>
                  <a:srgbClr val="FFFF00"/>
                </a:solidFill>
              </a:rPr>
              <a:t> - generate heat and cause fires 		- cause burns or eye damage 			- reach temperatures of 10,000 degrees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304800" y="166688"/>
            <a:ext cx="8610600" cy="58896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What dangers are posed by electrical arcs?</a:t>
            </a:r>
            <a:endParaRPr lang="en-US" altLang="en-US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nimBg="1" autoUpdateAnimBg="0"/>
      <p:bldP spid="3277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: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990600" y="166688"/>
            <a:ext cx="71628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Do any regulations exist regarding electrical hazards?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81000" y="5322888"/>
            <a:ext cx="8458200" cy="1382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State and Federal regulations, as well as company policies, have been designed to guard against electrical hazards in the mining industry.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 autoUpdateAnimBg="0"/>
      <p:bldP spid="10244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: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914400" y="5410200"/>
            <a:ext cx="7391400" cy="1320800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All miners are exposed to electricity.</a:t>
            </a:r>
          </a:p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 Do not take electricity for granted.   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09600" y="173038"/>
            <a:ext cx="79248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Who is exposed to the hazards of electricity?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 autoUpdateAnimBg="0"/>
      <p:bldP spid="1229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: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86868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What dangerous conditions can occur as a result of poor roof conditions?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5638800"/>
            <a:ext cx="74676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Falling rock may damage an electrical cable or component.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 autoUpdateAnimBg="0"/>
      <p:bldP spid="18437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: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52400" y="5514975"/>
            <a:ext cx="89154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Wet conditions may corrode metal electrical components and cause their failure.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38200" y="152400"/>
            <a:ext cx="7467600" cy="1200150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FFFF00"/>
                </a:solidFill>
              </a:rPr>
              <a:t>What hazards can wet conditions   contribute to?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nimBg="1" autoUpdateAnimBg="0"/>
      <p:bldP spid="1946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: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8686800" cy="1563688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Why must you exercise caution and use proper protective equipment when working with batteries?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28600" y="5705475"/>
            <a:ext cx="86868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  Batteries could explode and cause injury or could ignite and cause fires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nimBg="1" autoUpdateAnimBg="0"/>
      <p:bldP spid="2765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A:\1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86868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Be alert and knowledgeable of the hazards of electricity.</a:t>
            </a: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228600" y="5749925"/>
            <a:ext cx="86868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Never touch any electrical component until you are sure it is deenergized.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animBg="1" autoUpdateAnimBg="0"/>
      <p:bldP spid="77828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A:\1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A:\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81000" y="152400"/>
            <a:ext cx="83820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>
                <a:solidFill>
                  <a:srgbClr val="FFFF00"/>
                </a:solidFill>
              </a:rPr>
              <a:t>What amounts of voltage should be considered dangerous?  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457200" y="5683250"/>
            <a:ext cx="79248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>
                <a:solidFill>
                  <a:srgbClr val="FFFF00"/>
                </a:solidFill>
              </a:rPr>
              <a:t>All amounts.  The most common source of electrical shock is 110 volts.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 autoUpdateAnimBg="0"/>
      <p:bldP spid="63495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: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3820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What should you do if you find a potentially dangerous condition?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57200" y="5791200"/>
            <a:ext cx="83820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Remove it from service immediately and report it to the appropriate person.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 autoUpdateAnimBg="0"/>
      <p:bldP spid="23556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026" descr="A:\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5" name="Text Box 1027"/>
          <p:cNvSpPr txBox="1">
            <a:spLocks noChangeArrowheads="1"/>
          </p:cNvSpPr>
          <p:nvPr/>
        </p:nvSpPr>
        <p:spPr bwMode="auto">
          <a:xfrm>
            <a:off x="381000" y="182563"/>
            <a:ext cx="83820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Why must you use caution when working in low lighting? </a:t>
            </a:r>
          </a:p>
        </p:txBody>
      </p:sp>
      <p:sp>
        <p:nvSpPr>
          <p:cNvPr id="64516" name="Text Box 1028"/>
          <p:cNvSpPr txBox="1">
            <a:spLocks noChangeArrowheads="1"/>
          </p:cNvSpPr>
          <p:nvPr/>
        </p:nvSpPr>
        <p:spPr bwMode="auto">
          <a:xfrm>
            <a:off x="1371600" y="6100763"/>
            <a:ext cx="6096000" cy="528637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Hazards are much harder to see.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nimBg="1" autoUpdateAnimBg="0"/>
      <p:bldP spid="64516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026" descr="A:\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79" name="Text Box 1027"/>
          <p:cNvSpPr txBox="1">
            <a:spLocks noChangeArrowheads="1"/>
          </p:cNvSpPr>
          <p:nvPr/>
        </p:nvSpPr>
        <p:spPr bwMode="auto">
          <a:xfrm>
            <a:off x="304800" y="228600"/>
            <a:ext cx="8610600" cy="528638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No electrical work can be performed until:</a:t>
            </a:r>
          </a:p>
        </p:txBody>
      </p:sp>
      <p:sp>
        <p:nvSpPr>
          <p:cNvPr id="75780" name="Text Box 1028"/>
          <p:cNvSpPr txBox="1">
            <a:spLocks noChangeArrowheads="1"/>
          </p:cNvSpPr>
          <p:nvPr/>
        </p:nvSpPr>
        <p:spPr bwMode="auto">
          <a:xfrm>
            <a:off x="914400" y="5791200"/>
            <a:ext cx="71628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the electrical circuit is knocked, locked, and tagged.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 autoUpdateAnimBg="0"/>
      <p:bldP spid="75780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A:\1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533400" y="5715000"/>
            <a:ext cx="8153400" cy="107632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Always make certain the frame ground is properly connected.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A: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381000" y="304800"/>
            <a:ext cx="8382000" cy="1809750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Metal components that can be energized by the failure of insulation, or by contact with energized parts, shall be grounded by approved methods.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A:\1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381000" y="187325"/>
            <a:ext cx="83820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No electrical work shall be performed except by a qualified person.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304800" y="1676400"/>
            <a:ext cx="86868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Circuit breakers and disconnects shall be marked for identification.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457200" y="3113088"/>
            <a:ext cx="8382000" cy="1382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Circuit breaking devices or proper fuses, shall be installed to protect against short circuit and overloads.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animBg="1" autoUpdateAnimBg="0"/>
      <p:bldP spid="60422" grpId="0" animBg="1" autoUpdateAnimBg="0"/>
      <p:bldP spid="60423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A:\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381000" y="217488"/>
            <a:ext cx="8382000" cy="1382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All power circuits and electrical equipment shall be deenergized before work is performed, except for troubleshooting or testing.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81000" y="2133600"/>
            <a:ext cx="8382000" cy="1382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When a potentially dangerous condition is found on electric equipment, it shall be removed from service until it is repaired.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nimBg="1" autoUpdateAnimBg="0"/>
      <p:bldP spid="61444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A:\1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457200" y="228600"/>
            <a:ext cx="8382000" cy="9556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Disconnecting devices shall be locked and tagged out.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382000" cy="1382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All electrical equipment shall be examined, tested, properly maintained, and results recorded as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animBg="1" autoUpdateAnimBg="0"/>
      <p:bldP spid="70660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050" descr="A:\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2" name="Text Box 2052"/>
          <p:cNvSpPr txBox="1">
            <a:spLocks noChangeArrowheads="1"/>
          </p:cNvSpPr>
          <p:nvPr/>
        </p:nvSpPr>
        <p:spPr bwMode="auto">
          <a:xfrm>
            <a:off x="0" y="76200"/>
            <a:ext cx="9144000" cy="747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Produced by American Electric Power in cooperation with the Mine Safety and Health Administration (MSHA)</a:t>
            </a:r>
          </a:p>
          <a:p>
            <a:pPr algn="ctr">
              <a:spcBef>
                <a:spcPct val="50000"/>
              </a:spcBef>
            </a:pPr>
            <a:endParaRPr lang="en-US" altLang="en-US" sz="1000">
              <a:solidFill>
                <a:srgbClr val="FFFF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altLang="en-US" b="1" i="1">
                <a:solidFill>
                  <a:srgbClr val="FF0000"/>
                </a:solidFill>
              </a:rPr>
              <a:t>Special Thanks To:</a:t>
            </a:r>
            <a:endParaRPr lang="en-US" altLang="en-US" b="1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	Donna Bowen  			Timothy Martin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	David Grubb 			 William Mathews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 	Bruce Hann			 Randal Riddle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	Robert Klatt			 Lance Sogan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	Raymond Lieving 		 Charles Wood</a:t>
            </a:r>
          </a:p>
          <a:p>
            <a:pPr>
              <a:spcBef>
                <a:spcPct val="50000"/>
              </a:spcBef>
            </a:pPr>
            <a:endParaRPr lang="en-US" altLang="en-US" sz="1400" b="1">
              <a:solidFill>
                <a:srgbClr val="FFFF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0000"/>
                </a:solidFill>
              </a:rPr>
              <a:t>Employees at Southern Ohio Coal Co. and      Windsor Coal Co.</a:t>
            </a:r>
          </a:p>
          <a:p>
            <a:pPr>
              <a:spcBef>
                <a:spcPct val="50000"/>
              </a:spcBef>
            </a:pPr>
            <a:endParaRPr lang="en-US" altLang="en-US"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A:\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0" y="76200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b="1">
              <a:solidFill>
                <a:srgbClr val="FFFF00"/>
              </a:solidFill>
            </a:endParaRP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1524000" y="177800"/>
            <a:ext cx="6248400" cy="661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i="1">
                <a:solidFill>
                  <a:srgbClr val="FF0000"/>
                </a:solidFill>
              </a:rPr>
              <a:t>Technical Advisors:</a:t>
            </a:r>
            <a:r>
              <a:rPr lang="en-US" altLang="en-US" b="1" i="1">
                <a:solidFill>
                  <a:srgbClr val="FF0000"/>
                </a:solidFill>
              </a:rPr>
              <a:t>                           </a:t>
            </a:r>
            <a:r>
              <a:rPr lang="en-US" altLang="en-US" b="1">
                <a:solidFill>
                  <a:srgbClr val="FFFF00"/>
                </a:solidFill>
              </a:rPr>
              <a:t>Paul Fernatt                                         Robert Teichman </a:t>
            </a:r>
          </a:p>
          <a:p>
            <a:pPr algn="ctr">
              <a:spcBef>
                <a:spcPct val="50000"/>
              </a:spcBef>
            </a:pPr>
            <a:r>
              <a:rPr lang="en-US" altLang="en-US" sz="3200" b="1" i="1">
                <a:solidFill>
                  <a:srgbClr val="FF0000"/>
                </a:solidFill>
              </a:rPr>
              <a:t>MSHA Advisor:</a:t>
            </a:r>
            <a:r>
              <a:rPr lang="en-US" altLang="en-US" b="1" i="1">
                <a:solidFill>
                  <a:srgbClr val="FF0000"/>
                </a:solidFill>
              </a:rPr>
              <a:t>                        </a:t>
            </a:r>
            <a:r>
              <a:rPr lang="en-US" altLang="en-US" b="1">
                <a:solidFill>
                  <a:srgbClr val="FFFF00"/>
                </a:solidFill>
              </a:rPr>
              <a:t>Ronald Sidwell</a:t>
            </a:r>
          </a:p>
          <a:p>
            <a:pPr algn="ctr">
              <a:spcBef>
                <a:spcPct val="50000"/>
              </a:spcBef>
            </a:pPr>
            <a:endParaRPr lang="en-US" altLang="en-US" b="1">
              <a:solidFill>
                <a:srgbClr val="FFFF00"/>
              </a:solidFill>
            </a:endParaRPr>
          </a:p>
          <a:p>
            <a:pPr algn="ctr">
              <a:spcBef>
                <a:spcPct val="50000"/>
              </a:spcBef>
            </a:pPr>
            <a:endParaRPr lang="en-US" altLang="en-US" b="1" i="1">
              <a:solidFill>
                <a:srgbClr val="FF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altLang="en-US" sz="3200" b="1" i="1">
                <a:solidFill>
                  <a:srgbClr val="FF0000"/>
                </a:solidFill>
              </a:rPr>
              <a:t>UMWA  - Local 1886 Advisors:</a:t>
            </a:r>
            <a:r>
              <a:rPr lang="en-US" altLang="en-US" b="1" i="1">
                <a:solidFill>
                  <a:srgbClr val="FF0000"/>
                </a:solidFill>
              </a:rPr>
              <a:t> </a:t>
            </a:r>
            <a:r>
              <a:rPr lang="en-US" altLang="en-US" b="1">
                <a:solidFill>
                  <a:srgbClr val="FFFF00"/>
                </a:solidFill>
              </a:rPr>
              <a:t>Paul Walker                                   Clarence Williams</a:t>
            </a:r>
          </a:p>
          <a:p>
            <a:pPr algn="ctr">
              <a:spcBef>
                <a:spcPct val="50000"/>
              </a:spcBef>
            </a:pPr>
            <a:r>
              <a:rPr lang="en-US" altLang="en-US" sz="3200" b="1" i="1">
                <a:solidFill>
                  <a:srgbClr val="FF0000"/>
                </a:solidFill>
              </a:rPr>
              <a:t>Narration:</a:t>
            </a:r>
            <a:r>
              <a:rPr lang="en-US" altLang="en-US" b="1" i="1">
                <a:solidFill>
                  <a:srgbClr val="FF0000"/>
                </a:solidFill>
              </a:rPr>
              <a:t>                                      </a:t>
            </a:r>
            <a:r>
              <a:rPr lang="en-US" altLang="en-US" b="1">
                <a:solidFill>
                  <a:srgbClr val="FFFF00"/>
                </a:solidFill>
              </a:rPr>
              <a:t>Randy Callihan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570</Words>
  <Application>Microsoft Office PowerPoint</Application>
  <PresentationFormat>On-screen Show (4:3)</PresentationFormat>
  <Paragraphs>62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Times New Roman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American Electric Power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AEP</dc:creator>
  <cp:lastModifiedBy>Graphics</cp:lastModifiedBy>
  <cp:revision>50</cp:revision>
  <cp:lastPrinted>2000-05-09T20:15:32Z</cp:lastPrinted>
  <dcterms:created xsi:type="dcterms:W3CDTF">2000-03-09T12:49:40Z</dcterms:created>
  <dcterms:modified xsi:type="dcterms:W3CDTF">2021-08-16T06:27:07Z</dcterms:modified>
</cp:coreProperties>
</file>